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485" r:id="rId3"/>
    <p:sldId id="465" r:id="rId4"/>
    <p:sldId id="480" r:id="rId5"/>
    <p:sldId id="484" r:id="rId6"/>
    <p:sldId id="486" r:id="rId7"/>
    <p:sldId id="459" r:id="rId8"/>
    <p:sldId id="460" r:id="rId9"/>
    <p:sldId id="461" r:id="rId10"/>
    <p:sldId id="505" r:id="rId11"/>
    <p:sldId id="458" r:id="rId12"/>
    <p:sldId id="500" r:id="rId13"/>
    <p:sldId id="501" r:id="rId14"/>
    <p:sldId id="502" r:id="rId15"/>
    <p:sldId id="503" r:id="rId16"/>
    <p:sldId id="491" r:id="rId17"/>
    <p:sldId id="492" r:id="rId18"/>
    <p:sldId id="504" r:id="rId19"/>
    <p:sldId id="499" r:id="rId20"/>
    <p:sldId id="490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266" autoAdjust="0"/>
    <p:restoredTop sz="86418" autoAdjust="0"/>
  </p:normalViewPr>
  <p:slideViewPr>
    <p:cSldViewPr snapToGrid="0">
      <p:cViewPr varScale="1">
        <p:scale>
          <a:sx n="27" d="100"/>
          <a:sy n="27" d="100"/>
        </p:scale>
        <p:origin x="980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5" d="100"/>
        <a:sy n="155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274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1A368-9C4F-8E44-ABE4-A2984BFE1A30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247E3-E965-CE4A-9B07-077163C6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5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0127139-6483-4058-A238-15789974CC60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3246EE-DFBD-43EC-BFCD-396B10153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2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81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ea typeface="MS PGothic" panose="020B0600070205080204" pitchFamily="34" charset="-128"/>
            </a:endParaRP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fld id="{A9BC9C6F-3BE5-4141-ABC2-748B26C11EC6}" type="slidenum">
              <a:rPr lang="en-US" altLang="en-US" sz="1100"/>
              <a:pPr/>
              <a:t>14</a:t>
            </a:fld>
            <a:endParaRPr lang="en-US" altLang="en-US" sz="1100" dirty="0"/>
          </a:p>
        </p:txBody>
      </p:sp>
    </p:spTree>
    <p:extLst>
      <p:ext uri="{BB962C8B-B14F-4D97-AF65-F5344CB8AC3E}">
        <p14:creationId xmlns:p14="http://schemas.microsoft.com/office/powerpoint/2010/main" val="960370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ea typeface="MS PGothic" panose="020B0600070205080204" pitchFamily="34" charset="-128"/>
            </a:endParaRP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fld id="{A9BC9C6F-3BE5-4141-ABC2-748B26C11EC6}" type="slidenum">
              <a:rPr lang="en-US" altLang="en-US" sz="1100"/>
              <a:pPr/>
              <a:t>15</a:t>
            </a:fld>
            <a:endParaRPr lang="en-US" altLang="en-US" sz="1100" dirty="0"/>
          </a:p>
        </p:txBody>
      </p:sp>
    </p:spTree>
    <p:extLst>
      <p:ext uri="{BB962C8B-B14F-4D97-AF65-F5344CB8AC3E}">
        <p14:creationId xmlns:p14="http://schemas.microsoft.com/office/powerpoint/2010/main" val="878226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431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51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35013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3030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58273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3676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493963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51163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08363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65563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FF781FDA-3486-1644-B156-401B566340E9}" type="slidenum">
              <a:rPr lang="en-US" altLang="en-US" sz="1100">
                <a:solidFill>
                  <a:srgbClr val="000000"/>
                </a:solidFill>
                <a:latin typeface="Gill Sans" charset="0"/>
                <a:ea typeface="ヒラギノ角ゴ ProN W6" charset="-128"/>
              </a:rPr>
              <a:pPr>
                <a:spcBef>
                  <a:spcPct val="0"/>
                </a:spcBef>
              </a:pPr>
              <a:t>18</a:t>
            </a:fld>
            <a:endParaRPr lang="en-US" altLang="en-US" sz="1100">
              <a:solidFill>
                <a:srgbClr val="000000"/>
              </a:solidFill>
              <a:latin typeface="Gill Sans" charset="0"/>
              <a:ea typeface="ヒラギノ角ゴ ProN W6" charset="-128"/>
            </a:endParaRPr>
          </a:p>
        </p:txBody>
      </p:sp>
      <p:sp>
        <p:nvSpPr>
          <p:cNvPr id="67588" name="Notes Placeholder 1"/>
          <p:cNvSpPr>
            <a:spLocks noGrp="1"/>
          </p:cNvSpPr>
          <p:nvPr/>
        </p:nvSpPr>
        <p:spPr bwMode="auto">
          <a:xfrm>
            <a:off x="701675" y="4387850"/>
            <a:ext cx="560705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94" tIns="46147" rIns="92294" bIns="46147"/>
          <a:lstStyle>
            <a:lvl1pPr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ea typeface="ヒラギノ角ゴ ProN W6" charset="-128"/>
            </a:endParaRPr>
          </a:p>
        </p:txBody>
      </p:sp>
      <p:sp>
        <p:nvSpPr>
          <p:cNvPr id="67589" name="Notes Placeholder 1"/>
          <p:cNvSpPr>
            <a:spLocks noGrp="1"/>
          </p:cNvSpPr>
          <p:nvPr/>
        </p:nvSpPr>
        <p:spPr bwMode="auto">
          <a:xfrm>
            <a:off x="731838" y="4560888"/>
            <a:ext cx="5851525" cy="4321175"/>
          </a:xfrm>
          <a:prstGeom prst="rect">
            <a:avLst/>
          </a:prstGeom>
        </p:spPr>
        <p:txBody>
          <a:bodyPr lIns="96653" tIns="48327" rIns="96653" bIns="48327"/>
          <a:lstStyle>
            <a:lvl1pPr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endParaRPr lang="x-none" altLang="x-none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01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376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35013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3030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58273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3676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493963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51163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08363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65563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FF781FDA-3486-1644-B156-401B566340E9}" type="slidenum">
              <a:rPr lang="en-US" altLang="en-US" sz="1100">
                <a:solidFill>
                  <a:srgbClr val="000000"/>
                </a:solidFill>
                <a:latin typeface="Gill Sans" charset="0"/>
                <a:ea typeface="ヒラギノ角ゴ ProN W6" charset="-128"/>
              </a:rPr>
              <a:pPr>
                <a:spcBef>
                  <a:spcPct val="0"/>
                </a:spcBef>
              </a:pPr>
              <a:t>2</a:t>
            </a:fld>
            <a:endParaRPr lang="en-US" altLang="en-US" sz="1100">
              <a:solidFill>
                <a:srgbClr val="000000"/>
              </a:solidFill>
              <a:latin typeface="Gill Sans" charset="0"/>
              <a:ea typeface="ヒラギノ角ゴ ProN W6" charset="-128"/>
            </a:endParaRPr>
          </a:p>
        </p:txBody>
      </p:sp>
      <p:sp>
        <p:nvSpPr>
          <p:cNvPr id="67588" name="Notes Placeholder 1"/>
          <p:cNvSpPr>
            <a:spLocks noGrp="1"/>
          </p:cNvSpPr>
          <p:nvPr/>
        </p:nvSpPr>
        <p:spPr bwMode="auto">
          <a:xfrm>
            <a:off x="701675" y="4387850"/>
            <a:ext cx="560705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94" tIns="46147" rIns="92294" bIns="46147"/>
          <a:lstStyle>
            <a:lvl1pPr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ea typeface="ヒラギノ角ゴ ProN W6" charset="-128"/>
            </a:endParaRPr>
          </a:p>
        </p:txBody>
      </p:sp>
      <p:sp>
        <p:nvSpPr>
          <p:cNvPr id="67589" name="Notes Placeholder 1"/>
          <p:cNvSpPr>
            <a:spLocks noGrp="1"/>
          </p:cNvSpPr>
          <p:nvPr/>
        </p:nvSpPr>
        <p:spPr bwMode="auto">
          <a:xfrm>
            <a:off x="731838" y="4560888"/>
            <a:ext cx="5851525" cy="4321175"/>
          </a:xfrm>
          <a:prstGeom prst="rect">
            <a:avLst/>
          </a:prstGeom>
        </p:spPr>
        <p:txBody>
          <a:bodyPr lIns="96653" tIns="48327" rIns="96653" bIns="48327"/>
          <a:lstStyle>
            <a:lvl1pPr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726912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03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UM System’s second core principle is excellence in research.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64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01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62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19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8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20EA-FF7A-4189-8D4F-592AE8C4E173}" type="datetime1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2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DF94-0994-4495-9DB7-364218E6529B}" type="datetime1">
              <a:rPr lang="en-US" smtClean="0"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12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B6F3-1F38-4A32-88BF-EAE5970D1DEB}" type="datetime1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60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6520-C5B9-4C69-92E6-F8E6353D3C23}" type="datetime1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85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112000" y="4876800"/>
            <a:ext cx="1219200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33752-F34C-F048-A059-4F53A48124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60582"/>
      </p:ext>
    </p:extLst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eature Progra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093092"/>
            <a:ext cx="12192001" cy="7680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8540"/>
            <a:ext cx="3500568" cy="4572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E4A2-5BBC-465A-8F04-D58E3186B83D}" type="datetime1">
              <a:rPr lang="en-US" smtClean="0"/>
              <a:pPr/>
              <a:t>6/15/2017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068748" y="-18288"/>
            <a:ext cx="0" cy="612648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56304" y="0"/>
            <a:ext cx="0" cy="608990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 userDrawn="1">
            <p:ph idx="1"/>
          </p:nvPr>
        </p:nvSpPr>
        <p:spPr>
          <a:xfrm>
            <a:off x="3195919" y="365125"/>
            <a:ext cx="8677834" cy="5429620"/>
          </a:xfrm>
        </p:spPr>
        <p:txBody>
          <a:bodyPr lIns="274320" tIns="274320" rIns="274320" bIns="274320" anchor="ctr"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76447" y="365125"/>
            <a:ext cx="2552687" cy="5429619"/>
          </a:xfrm>
        </p:spPr>
        <p:txBody>
          <a:bodyPr>
            <a:normAutofit/>
          </a:bodyPr>
          <a:lstStyle>
            <a:lvl1pPr algn="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65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eature Progra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093092"/>
            <a:ext cx="12192001" cy="7680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8540"/>
            <a:ext cx="3500568" cy="4572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E4A2-5BBC-465A-8F04-D58E3186B83D}" type="datetime1">
              <a:rPr lang="en-US" smtClean="0"/>
              <a:pPr/>
              <a:t>6/15/2017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068748" y="-18288"/>
            <a:ext cx="0" cy="612648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56304" y="0"/>
            <a:ext cx="0" cy="608990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 userDrawn="1">
            <p:ph idx="1"/>
          </p:nvPr>
        </p:nvSpPr>
        <p:spPr>
          <a:xfrm>
            <a:off x="3195919" y="365125"/>
            <a:ext cx="8677834" cy="5429620"/>
          </a:xfrm>
        </p:spPr>
        <p:txBody>
          <a:bodyPr lIns="274320" tIns="274320" rIns="274320" bIns="274320" anchor="ctr"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76447" y="365125"/>
            <a:ext cx="2552687" cy="5429619"/>
          </a:xfrm>
        </p:spPr>
        <p:txBody>
          <a:bodyPr>
            <a:normAutofit/>
          </a:bodyPr>
          <a:lstStyle>
            <a:lvl1pPr algn="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516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81E8-5148-4D4D-A8F1-E09AB668A717}" type="datetime1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Progra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E4A2-5BBC-465A-8F04-D58E3186B83D}" type="datetime1">
              <a:rPr lang="en-US" smtClean="0"/>
              <a:pPr/>
              <a:t>6/15/2017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068748" y="-18288"/>
            <a:ext cx="0" cy="612648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56304" y="0"/>
            <a:ext cx="0" cy="608990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 userDrawn="1">
            <p:ph idx="1"/>
          </p:nvPr>
        </p:nvSpPr>
        <p:spPr>
          <a:xfrm>
            <a:off x="0" y="0"/>
            <a:ext cx="2956304" cy="6089904"/>
          </a:xfrm>
        </p:spPr>
        <p:txBody>
          <a:bodyPr lIns="274320" tIns="274320" rIns="274320" bIns="274320" anchor="ctr"/>
          <a:lstStyle>
            <a:lvl1pPr marL="0" indent="0" algn="r">
              <a:buNone/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519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AED1B-313E-4B62-8C7C-65548EA49248}" type="datetime1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13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ED5CB-31F7-4B4E-962B-A2106D67B258}" type="datetime1">
              <a:rPr lang="en-US" smtClean="0"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70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9C9A-49EC-41D9-936C-28FEBFD9DA84}" type="datetime1">
              <a:rPr lang="en-US" smtClean="0"/>
              <a:t>6/15/2017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30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80268-55A1-4560-99A4-D44BDB06C860}" type="datetime1">
              <a:rPr lang="en-US" smtClean="0"/>
              <a:t>6/15/2017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4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924F3-9107-4B27-A238-A67E4B823817}" type="datetime1">
              <a:rPr lang="en-US" smtClean="0"/>
              <a:t>6/15/2017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6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09BDD-55FA-4905-B8BD-7C3D7E03DE44}" type="datetime1">
              <a:rPr lang="en-US" smtClean="0"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4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093092"/>
            <a:ext cx="12192001" cy="7680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14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354931"/>
            <a:ext cx="1365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715E4A2-5BBC-465A-8F04-D58E3186B83D}" type="datetime1">
              <a:rPr lang="en-US" smtClean="0"/>
              <a:pPr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60659" y="6356350"/>
            <a:ext cx="2494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0070" y="6356350"/>
            <a:ext cx="703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6C19187-0210-4CC7-AE51-7FFB2AB553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48540"/>
            <a:ext cx="350056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7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7" r:id="rId13"/>
    <p:sldLayoutId id="2147483668" r:id="rId14"/>
    <p:sldLayoutId id="2147483669" r:id="rId15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10540" r="9926"/>
          <a:stretch/>
        </p:blipFill>
        <p:spPr>
          <a:xfrm>
            <a:off x="-13855" y="-49427"/>
            <a:ext cx="12209973" cy="69074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389107"/>
            <a:ext cx="12196118" cy="2294313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6518742"/>
            <a:ext cx="12252960" cy="124253"/>
            <a:chOff x="0" y="6499692"/>
            <a:chExt cx="12252960" cy="124253"/>
          </a:xfrm>
        </p:grpSpPr>
        <p:cxnSp>
          <p:nvCxnSpPr>
            <p:cNvPr id="8" name="Straight Connector 7"/>
            <p:cNvCxnSpPr/>
            <p:nvPr/>
          </p:nvCxnSpPr>
          <p:spPr>
            <a:xfrm rot="5400000">
              <a:off x="6126480" y="497465"/>
              <a:ext cx="0" cy="1225296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6126480" y="373212"/>
              <a:ext cx="0" cy="1225296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813067"/>
            <a:ext cx="10058400" cy="14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8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B33752-F34C-F048-A059-4F53A48124B0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22341"/>
              </p:ext>
            </p:extLst>
          </p:nvPr>
        </p:nvGraphicFramePr>
        <p:xfrm>
          <a:off x="604910" y="1041010"/>
          <a:ext cx="10860259" cy="48252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23361"/>
                <a:gridCol w="2264898"/>
                <a:gridCol w="1814732"/>
                <a:gridCol w="2757268"/>
              </a:tblGrid>
              <a:tr h="692913">
                <a:tc>
                  <a:txBody>
                    <a:bodyPr/>
                    <a:lstStyle/>
                    <a:p>
                      <a:pPr algn="ctr" fontAlgn="b"/>
                      <a:r>
                        <a:rPr lang="sk-SK" sz="3600" b="1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  <a:endParaRPr lang="sk-SK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CSOM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3600" b="1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S&amp;T</a:t>
                      </a:r>
                      <a:endParaRPr lang="uk-UA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UA-Huntsville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29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Faculty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6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194</a:t>
                      </a:r>
                      <a:endParaRPr lang="cs-CZ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36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180</a:t>
                      </a:r>
                      <a:endParaRPr lang="fi-FI" sz="3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57</a:t>
                      </a:r>
                      <a:endParaRPr lang="ru-RU" sz="3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29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NTT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60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36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39</a:t>
                      </a:r>
                      <a:endParaRPr lang="uk-UA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17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7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UG </a:t>
                      </a:r>
                      <a:r>
                        <a:rPr lang="en-US" sz="3600" b="1" u="none" strike="noStrike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Students (FT)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4,359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u="none" strike="noStrike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5,162</a:t>
                      </a:r>
                      <a:endParaRPr lang="is-I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3600" u="none" strike="noStrike" dirty="0" smtClean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1,865</a:t>
                      </a:r>
                      <a:endParaRPr lang="fi-FI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29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MS Students (FT)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570</a:t>
                      </a:r>
                      <a:endParaRPr lang="ru-RU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373</a:t>
                      </a:r>
                      <a:endParaRPr lang="is-I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109</a:t>
                      </a:r>
                      <a:endParaRPr lang="is-I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29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PhD</a:t>
                      </a:r>
                      <a:r>
                        <a:rPr lang="en-US" sz="3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Students (FT)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506</a:t>
                      </a:r>
                      <a:endParaRPr lang="is-IS" sz="3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438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105</a:t>
                      </a:r>
                      <a:endParaRPr lang="is-I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29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Research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$48M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$25M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$43M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942370" y="140865"/>
            <a:ext cx="8089899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Comparisons with Peers</a:t>
            </a:r>
            <a:endParaRPr lang="en-US" altLang="en-US" sz="4400" b="1" dirty="0">
              <a:effectLst>
                <a:outerShdw blurRad="38100" dist="38100" dir="2700000" algn="tl">
                  <a:srgbClr val="C0C0C0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5785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50070" y="6356350"/>
            <a:ext cx="703729" cy="365125"/>
          </a:xfrm>
        </p:spPr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320510"/>
              </p:ext>
            </p:extLst>
          </p:nvPr>
        </p:nvGraphicFramePr>
        <p:xfrm>
          <a:off x="0" y="3"/>
          <a:ext cx="12192000" cy="6857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9854"/>
                <a:gridCol w="1377446"/>
                <a:gridCol w="1564116"/>
                <a:gridCol w="1341765"/>
                <a:gridCol w="1432076"/>
                <a:gridCol w="1406273"/>
                <a:gridCol w="1380470"/>
              </a:tblGrid>
              <a:tr h="22159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Institution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 Number of UG Students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Percent Pell Recipients Among  UG Students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Percent URM Among UG Students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 Net Price for Low-Income Students-($0-30K)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2013 6-Year Pell Grant Recipient </a:t>
                      </a:r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Grad </a:t>
                      </a: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Rate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2013 6-Year Non-Pell Grant Recipient </a:t>
                      </a:r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Grad</a:t>
                      </a:r>
                      <a:r>
                        <a:rPr lang="en-US" sz="24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Rate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4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University of </a:t>
                      </a: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Illinois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32,281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20.2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13.0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$7,954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78.4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84.9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646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Indiana </a:t>
                      </a: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University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32,371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19.4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8.3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$4,632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64.3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78.9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72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University of </a:t>
                      </a: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Michigan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27,979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15.7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8.6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$5,529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81.5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91.0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06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MU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26,960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21.6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11.4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$12,731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57.9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72.6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74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UMKC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10,614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32.1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20.4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$15,522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35.0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58.4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63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Missouri</a:t>
                      </a:r>
                      <a:r>
                        <a:rPr lang="en-US" sz="2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S&amp;T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5,841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25.9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7.1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$11,127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55.5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64.5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2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UMSL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13,335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30.4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17.6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$9,757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37.8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49.4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67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Ohio</a:t>
                      </a:r>
                      <a:r>
                        <a:rPr lang="en-US" sz="2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State University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43,058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22.2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9.6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$10,026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74.3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85.0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56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S&amp;T UG </a:t>
            </a:r>
            <a:r>
              <a:rPr lang="en-US" sz="2800" b="1" u="sng" dirty="0" smtClean="0">
                <a:latin typeface="Calibri" charset="0"/>
                <a:ea typeface="Calibri" charset="0"/>
                <a:cs typeface="Calibri" charset="0"/>
              </a:rPr>
              <a:t>Students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Total:5,411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800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Unduplicated Headcount FY2016 All Terms 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28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0847" y="365125"/>
            <a:ext cx="6168443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6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S&amp;T UG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Pell </a:t>
            </a:r>
            <a:r>
              <a:rPr lang="en-US" b="1" u="sng" dirty="0" smtClean="0">
                <a:latin typeface="Calibri" charset="0"/>
                <a:ea typeface="Calibri" charset="0"/>
                <a:cs typeface="Calibri" charset="0"/>
              </a:rPr>
              <a:t>Students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b="1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Total:1,536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Unduplicated Headcount FY2016 All Terms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4285" y="365125"/>
            <a:ext cx="6161567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0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Slide Number Placeholder 3"/>
          <p:cNvSpPr txBox="1">
            <a:spLocks/>
          </p:cNvSpPr>
          <p:nvPr/>
        </p:nvSpPr>
        <p:spPr bwMode="auto">
          <a:xfrm>
            <a:off x="967740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endParaRPr lang="en-US" altLang="en-US" sz="3200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650070" y="6356350"/>
            <a:ext cx="703729" cy="365125"/>
          </a:xfrm>
        </p:spPr>
        <p:txBody>
          <a:bodyPr/>
          <a:lstStyle/>
          <a:p>
            <a:r>
              <a:rPr lang="en-US" sz="2000" dirty="0" smtClean="0"/>
              <a:t>18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4" y="0"/>
            <a:ext cx="10813774" cy="68135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81487" y="1097482"/>
            <a:ext cx="5536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Polaris" charset="0"/>
              </a:rPr>
              <a:t>Distressed Communities Index</a:t>
            </a:r>
            <a:endParaRPr lang="en-US" sz="3200" b="1" i="0">
              <a:effectLst/>
              <a:latin typeface="Polari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5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0" name="Slide Number Placeholder 3"/>
          <p:cNvSpPr txBox="1">
            <a:spLocks/>
          </p:cNvSpPr>
          <p:nvPr/>
        </p:nvSpPr>
        <p:spPr bwMode="auto">
          <a:xfrm>
            <a:off x="967740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endParaRPr lang="en-US" altLang="en-US" sz="3200" dirty="0">
              <a:latin typeface="Calibri" panose="020F0502020204030204" pitchFamily="34" charset="0"/>
            </a:endParaRPr>
          </a:p>
        </p:txBody>
      </p:sp>
      <p:sp>
        <p:nvSpPr>
          <p:cNvPr id="74761" name="TextBox 16"/>
          <p:cNvSpPr txBox="1">
            <a:spLocks noChangeArrowheads="1"/>
          </p:cNvSpPr>
          <p:nvPr/>
        </p:nvSpPr>
        <p:spPr bwMode="auto">
          <a:xfrm>
            <a:off x="1795562" y="1832732"/>
            <a:ext cx="838210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en-US" sz="4400" b="1" dirty="0" smtClean="0">
                <a:latin typeface="Calibri" panose="020F0502020204030204" pitchFamily="34" charset="0"/>
              </a:rPr>
              <a:t>How Can UM and MU Support REDI?</a:t>
            </a:r>
            <a:endParaRPr lang="en-US" altLang="en-US" sz="4400" b="1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650070" y="6356350"/>
            <a:ext cx="703729" cy="365125"/>
          </a:xfrm>
        </p:spPr>
        <p:txBody>
          <a:bodyPr/>
          <a:lstStyle/>
          <a:p>
            <a:r>
              <a:rPr lang="en-US" sz="2000" dirty="0" smtClean="0"/>
              <a:t>18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105" y="0"/>
            <a:ext cx="926379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513" y="17391"/>
            <a:ext cx="10515600" cy="83358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Strategic Investments </a:t>
            </a:r>
            <a:r>
              <a:rPr lang="mr-IN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S&amp;T</a:t>
            </a:r>
            <a:endParaRPr lang="en-US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50070" y="6356350"/>
            <a:ext cx="703729" cy="365125"/>
          </a:xfrm>
        </p:spPr>
        <p:txBody>
          <a:bodyPr/>
          <a:lstStyle/>
          <a:p>
            <a:fld id="{C6C19187-0210-4CC7-AE51-7FFB2AB55339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43300" y="6413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3660" y="1315212"/>
            <a:ext cx="6086453" cy="3875767"/>
            <a:chOff x="1651000" y="1480358"/>
            <a:chExt cx="9486900" cy="46075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1570342"/>
              <a:ext cx="9486900" cy="45175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1651000" y="1480358"/>
              <a:ext cx="9054859" cy="1134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400"/>
                </a:spcAft>
              </a:pPr>
              <a:r>
                <a:rPr lang="en-US" sz="2800" b="1" dirty="0" smtClean="0">
                  <a:latin typeface="Calibri" charset="0"/>
                  <a:ea typeface="Calibri" charset="0"/>
                  <a:cs typeface="Calibri" charset="0"/>
                </a:rPr>
                <a:t>Advanced Construction and </a:t>
              </a:r>
              <a:br>
                <a:rPr lang="en-US" sz="2800" b="1" dirty="0" smtClean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2800" b="1" dirty="0" smtClean="0">
                  <a:latin typeface="Calibri" charset="0"/>
                  <a:ea typeface="Calibri" charset="0"/>
                  <a:cs typeface="Calibri" charset="0"/>
                </a:rPr>
                <a:t>Materials Laboratory</a:t>
              </a:r>
              <a:endParaRPr lang="en-US" sz="2800" b="1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39873" y="850978"/>
            <a:ext cx="4981951" cy="5266794"/>
          </a:xfrm>
        </p:spPr>
        <p:txBody>
          <a:bodyPr>
            <a:normAutofit lnSpcReduction="10000"/>
          </a:bodyPr>
          <a:lstStyle/>
          <a:p>
            <a:pPr marL="460375" indent="-447675">
              <a:lnSpc>
                <a:spcPct val="100000"/>
              </a:lnSpc>
              <a:spcBef>
                <a:spcPts val="600"/>
              </a:spcBef>
              <a:buFont typeface="Courier New" charset="0"/>
              <a:buChar char="o"/>
            </a:pP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7 strategic faculty hires in: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buFont typeface="Courier New" charset="0"/>
              <a:buChar char="o"/>
            </a:pP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Communication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buFont typeface="Courier New" charset="0"/>
              <a:buChar char="o"/>
            </a:pP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Biology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buFont typeface="Courier New" charset="0"/>
              <a:buChar char="o"/>
            </a:pP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Physics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buFont typeface="Courier New" charset="0"/>
              <a:buChar char="o"/>
            </a:pP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Engineering</a:t>
            </a:r>
          </a:p>
          <a:p>
            <a:pPr marL="460375" indent="-460375">
              <a:lnSpc>
                <a:spcPct val="100000"/>
              </a:lnSpc>
              <a:spcBef>
                <a:spcPts val="600"/>
              </a:spcBef>
              <a:buFont typeface="Courier New" charset="0"/>
              <a:buChar char="o"/>
            </a:pP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ACML Building</a:t>
            </a:r>
          </a:p>
          <a:p>
            <a:pPr marL="460375" indent="-460375">
              <a:lnSpc>
                <a:spcPct val="100000"/>
              </a:lnSpc>
              <a:spcBef>
                <a:spcPts val="600"/>
              </a:spcBef>
              <a:buFont typeface="Courier New" charset="0"/>
              <a:buChar char="o"/>
            </a:pP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Staff hires for: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buFont typeface="Courier New" charset="0"/>
              <a:buChar char="o"/>
            </a:pP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Teaching and research support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buFont typeface="Courier New" charset="0"/>
              <a:buChar char="o"/>
            </a:pP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Advising</a:t>
            </a:r>
          </a:p>
        </p:txBody>
      </p:sp>
    </p:spTree>
    <p:extLst>
      <p:ext uri="{BB962C8B-B14F-4D97-AF65-F5344CB8AC3E}">
        <p14:creationId xmlns:p14="http://schemas.microsoft.com/office/powerpoint/2010/main" val="34048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85868"/>
            <a:ext cx="10515600" cy="11096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Faculty Hiring</a:t>
            </a:r>
            <a:endParaRPr lang="en-US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43300" y="6413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81235" y="1295531"/>
          <a:ext cx="11720033" cy="4612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81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439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665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0221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086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5056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71878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All</a:t>
                      </a:r>
                      <a:endParaRPr lang="en-US" sz="44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MU</a:t>
                      </a:r>
                      <a:endParaRPr lang="en-US" sz="44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UMKC</a:t>
                      </a:r>
                      <a:endParaRPr lang="en-US" sz="44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S&amp;T</a:t>
                      </a:r>
                      <a:endParaRPr lang="en-US" sz="44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UMSL</a:t>
                      </a:r>
                      <a:endParaRPr lang="en-US" sz="44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56483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Tenured/</a:t>
                      </a:r>
                    </a:p>
                    <a:p>
                      <a:pPr algn="ctr"/>
                      <a:r>
                        <a:rPr lang="en-US" sz="44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Tenure-Track</a:t>
                      </a:r>
                      <a:endParaRPr lang="en-US" sz="44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98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70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15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8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56483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Non-Tenure</a:t>
                      </a:r>
                      <a:r>
                        <a:rPr lang="en-US" sz="4400" b="1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Track</a:t>
                      </a:r>
                      <a:endParaRPr lang="en-US" sz="4400" b="1" dirty="0" smtClean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114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91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10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11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75902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212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161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25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7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19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121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942370" y="140865"/>
            <a:ext cx="8089899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Strategic Objectives</a:t>
            </a:r>
            <a:endParaRPr lang="en-US" altLang="en-US" sz="4400" b="1" dirty="0">
              <a:effectLst>
                <a:outerShdw blurRad="38100" dist="38100" dir="2700000" algn="tl">
                  <a:srgbClr val="C0C0C0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6563" name="Content Placeholder 2"/>
          <p:cNvSpPr txBox="1">
            <a:spLocks/>
          </p:cNvSpPr>
          <p:nvPr/>
        </p:nvSpPr>
        <p:spPr bwMode="auto">
          <a:xfrm>
            <a:off x="172278" y="853909"/>
            <a:ext cx="12019722" cy="49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ctr" defTabSz="457200">
              <a:spcBef>
                <a:spcPts val="600"/>
              </a:spcBef>
              <a:defRPr sz="24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1pPr>
            <a:lvl2pPr marL="742950" indent="-285750" algn="ctr" defTabSz="457200">
              <a:spcBef>
                <a:spcPts val="400"/>
              </a:spcBef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2pPr>
            <a:lvl3pPr marL="1143000" indent="-228600" algn="ctr" defTabSz="457200">
              <a:spcBef>
                <a:spcPts val="400"/>
              </a:spcBef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3pPr>
            <a:lvl4pPr marL="1600200" indent="-228600" algn="ctr" defTabSz="457200">
              <a:spcBef>
                <a:spcPts val="400"/>
              </a:spcBef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4pPr>
            <a:lvl5pPr marL="2057400" indent="-228600" algn="ctr" defTabSz="457200">
              <a:spcBef>
                <a:spcPts val="400"/>
              </a:spcBef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5pPr>
            <a:lvl6pPr marL="2514600" indent="-228600" algn="ctr" defTabSz="457200" eaLnBrk="0" fontAlgn="base" hangingPunct="0">
              <a:spcBef>
                <a:spcPts val="400"/>
              </a:spcBef>
              <a:spcAft>
                <a:spcPct val="0"/>
              </a:spcAft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6pPr>
            <a:lvl7pPr marL="2971800" indent="-228600" algn="ctr" defTabSz="457200" eaLnBrk="0" fontAlgn="base" hangingPunct="0">
              <a:spcBef>
                <a:spcPts val="400"/>
              </a:spcBef>
              <a:spcAft>
                <a:spcPct val="0"/>
              </a:spcAft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7pPr>
            <a:lvl8pPr marL="3429000" indent="-228600" algn="ctr" defTabSz="457200" eaLnBrk="0" fontAlgn="base" hangingPunct="0">
              <a:spcBef>
                <a:spcPts val="400"/>
              </a:spcBef>
              <a:spcAft>
                <a:spcPct val="0"/>
              </a:spcAft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8pPr>
            <a:lvl9pPr marL="3886200" indent="-228600" algn="ctr" defTabSz="457200" eaLnBrk="0" fontAlgn="base" hangingPunct="0">
              <a:spcBef>
                <a:spcPts val="400"/>
              </a:spcBef>
              <a:spcAft>
                <a:spcPct val="0"/>
              </a:spcAft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9pPr>
          </a:lstStyle>
          <a:p>
            <a:pPr marL="514350" indent="-457200" algn="l" fontAlgn="ctr">
              <a:buFont typeface="Courier New" charset="0"/>
              <a:buChar char="o"/>
            </a:pP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Create an institution that meets </a:t>
            </a:r>
            <a:r>
              <a:rPr lang="en-US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high standards of excellence in education, research, engagement and economic development for 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MO and beyond</a:t>
            </a:r>
            <a:endParaRPr lang="en-US" sz="28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514350" indent="-457200" algn="l" fontAlgn="ctr">
              <a:buFont typeface="Courier New" charset="0"/>
              <a:buChar char="o"/>
            </a:pPr>
            <a:r>
              <a:rPr lang="en-US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Create an inclusive framework of background, experience and thought that values each Missourian</a:t>
            </a:r>
          </a:p>
          <a:p>
            <a:pPr marL="514350" indent="-457200" algn="l" fontAlgn="ctr">
              <a:buFont typeface="Courier New" charset="0"/>
              <a:buChar char="o"/>
            </a:pPr>
            <a:r>
              <a:rPr lang="en-US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Create programs 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and an environment </a:t>
            </a:r>
            <a:r>
              <a:rPr lang="en-US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that 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promote </a:t>
            </a:r>
            <a:r>
              <a:rPr lang="en-US" sz="2800" i="1" dirty="0" smtClean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student </a:t>
            </a:r>
            <a:r>
              <a:rPr lang="en-US" sz="2800" i="1" dirty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learning &amp; </a:t>
            </a:r>
            <a:r>
              <a:rPr lang="en-US" sz="2800" i="1" dirty="0" smtClean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success; faculty </a:t>
            </a:r>
            <a:r>
              <a:rPr lang="en-US" sz="2800" i="1" dirty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research &amp; </a:t>
            </a:r>
            <a:r>
              <a:rPr lang="en-US" sz="2800" i="1" dirty="0" smtClean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impact; student </a:t>
            </a:r>
            <a:r>
              <a:rPr lang="en-US" sz="2800" i="1" dirty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and faculty engagement with </a:t>
            </a:r>
            <a:r>
              <a:rPr lang="en-US" sz="2800" i="1" dirty="0" smtClean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MO citizens</a:t>
            </a:r>
          </a:p>
          <a:p>
            <a:pPr marL="514350" indent="-457200" algn="l" fontAlgn="ctr">
              <a:buFont typeface="Courier New" charset="0"/>
              <a:buChar char="o"/>
            </a:pP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Create </a:t>
            </a:r>
            <a:r>
              <a:rPr lang="en-US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measure of accountability for all stakeholders to contribute to UM System 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vision</a:t>
            </a:r>
          </a:p>
          <a:p>
            <a:pPr marL="514350" indent="-457200" algn="l" fontAlgn="ctr">
              <a:buFont typeface="Courier New" charset="0"/>
              <a:buChar char="o"/>
            </a:pP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Eliminate </a:t>
            </a:r>
            <a:r>
              <a:rPr lang="en-US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barriers 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of personalities, </a:t>
            </a:r>
            <a:r>
              <a:rPr lang="en-US" sz="2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processes, practices and policies that hinder collaborations and </a:t>
            </a:r>
            <a:r>
              <a:rPr lang="en-US" sz="2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progress</a:t>
            </a:r>
            <a:endParaRPr lang="en-US" sz="28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6564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ts val="600"/>
              </a:spcBef>
              <a:defRPr sz="24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1pPr>
            <a:lvl2pPr marL="742950" indent="-285750" algn="ctr">
              <a:spcBef>
                <a:spcPts val="400"/>
              </a:spcBef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2pPr>
            <a:lvl3pPr marL="1143000" indent="-228600" algn="ctr">
              <a:spcBef>
                <a:spcPts val="400"/>
              </a:spcBef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3pPr>
            <a:lvl4pPr marL="1600200" indent="-228600" algn="ctr">
              <a:spcBef>
                <a:spcPts val="400"/>
              </a:spcBef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4pPr>
            <a:lvl5pPr marL="2057400" indent="-228600" algn="ctr">
              <a:spcBef>
                <a:spcPts val="400"/>
              </a:spcBef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5pPr>
            <a:lvl6pPr marL="2514600" indent="-228600" algn="ctr" eaLnBrk="0" fontAlgn="base" hangingPunct="0">
              <a:spcBef>
                <a:spcPts val="400"/>
              </a:spcBef>
              <a:spcAft>
                <a:spcPct val="0"/>
              </a:spcAft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6pPr>
            <a:lvl7pPr marL="2971800" indent="-228600" algn="ctr" eaLnBrk="0" fontAlgn="base" hangingPunct="0">
              <a:spcBef>
                <a:spcPts val="400"/>
              </a:spcBef>
              <a:spcAft>
                <a:spcPct val="0"/>
              </a:spcAft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7pPr>
            <a:lvl8pPr marL="3429000" indent="-228600" algn="ctr" eaLnBrk="0" fontAlgn="base" hangingPunct="0">
              <a:spcBef>
                <a:spcPts val="400"/>
              </a:spcBef>
              <a:spcAft>
                <a:spcPct val="0"/>
              </a:spcAft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8pPr>
            <a:lvl9pPr marL="3886200" indent="-228600" algn="ctr" eaLnBrk="0" fontAlgn="base" hangingPunct="0">
              <a:spcBef>
                <a:spcPts val="400"/>
              </a:spcBef>
              <a:spcAft>
                <a:spcPct val="0"/>
              </a:spcAft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9pPr>
          </a:lstStyle>
          <a:p>
            <a:pPr algn="r">
              <a:spcBef>
                <a:spcPct val="0"/>
              </a:spcBef>
            </a:pPr>
            <a:fld id="{1C4AB76B-6FFB-154C-9B93-AD10537A6A37}" type="slidenum">
              <a:rPr lang="en-US" altLang="en-US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Gill Sans" charset="0"/>
              </a:rPr>
              <a:pPr algn="r">
                <a:spcBef>
                  <a:spcPct val="0"/>
                </a:spcBef>
              </a:pPr>
              <a:t>18</a:t>
            </a:fld>
            <a:endParaRPr lang="en-US" altLang="en-US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9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68812"/>
            <a:ext cx="10515600" cy="1156751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Hiring a New Chancellor</a:t>
            </a:r>
            <a:endParaRPr lang="en-US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50070" y="6356350"/>
            <a:ext cx="703729" cy="365125"/>
          </a:xfrm>
        </p:spPr>
        <p:txBody>
          <a:bodyPr/>
          <a:lstStyle/>
          <a:p>
            <a:fld id="{C6C19187-0210-4CC7-AE51-7FFB2AB55339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43300" y="6413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2312" y="1325563"/>
            <a:ext cx="11507373" cy="4466927"/>
          </a:xfrm>
        </p:spPr>
        <p:txBody>
          <a:bodyPr>
            <a:noAutofit/>
          </a:bodyPr>
          <a:lstStyle/>
          <a:p>
            <a:pPr marL="920750" indent="-460375">
              <a:lnSpc>
                <a:spcPct val="100000"/>
              </a:lnSpc>
              <a:spcBef>
                <a:spcPts val="900"/>
              </a:spcBef>
              <a:buFont typeface="Courier New" charset="0"/>
              <a:buChar char="o"/>
            </a:pP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What makes S&amp;T an attractive institution?</a:t>
            </a:r>
          </a:p>
          <a:p>
            <a:pPr marL="920750" indent="-460375">
              <a:lnSpc>
                <a:spcPct val="100000"/>
              </a:lnSpc>
              <a:spcBef>
                <a:spcPts val="900"/>
              </a:spcBef>
              <a:buFont typeface="Courier New" charset="0"/>
              <a:buChar char="o"/>
            </a:pP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What do we need to improve at S&amp;T?</a:t>
            </a:r>
          </a:p>
          <a:p>
            <a:pPr marL="920750" indent="-460375">
              <a:lnSpc>
                <a:spcPct val="100000"/>
              </a:lnSpc>
              <a:spcBef>
                <a:spcPts val="900"/>
              </a:spcBef>
              <a:buFont typeface="Courier New" charset="0"/>
              <a:buChar char="o"/>
            </a:pP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How can you contribute to attract outstanding chancellor?</a:t>
            </a:r>
          </a:p>
          <a:p>
            <a:pPr marL="920750" indent="-460375">
              <a:lnSpc>
                <a:spcPct val="100000"/>
              </a:lnSpc>
              <a:spcBef>
                <a:spcPts val="900"/>
              </a:spcBef>
              <a:buFont typeface="Courier New" charset="0"/>
              <a:buChar char="o"/>
            </a:pPr>
            <a:endParaRPr lang="en-US" sz="3200" dirty="0" smtClean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Courier New" charset="0"/>
              <a:buChar char="o"/>
            </a:pP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942370" y="140865"/>
            <a:ext cx="8089899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defTabSz="4572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Arial" charset="0"/>
              </a:rPr>
              <a:t>Carnegie Classifications</a:t>
            </a:r>
            <a:endParaRPr lang="en-US" altLang="en-US" sz="4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6563" name="Content Placeholder 2"/>
          <p:cNvSpPr txBox="1">
            <a:spLocks/>
          </p:cNvSpPr>
          <p:nvPr/>
        </p:nvSpPr>
        <p:spPr bwMode="auto">
          <a:xfrm>
            <a:off x="332106" y="814153"/>
            <a:ext cx="11310425" cy="49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ctr" defTabSz="457200">
              <a:spcBef>
                <a:spcPts val="600"/>
              </a:spcBef>
              <a:defRPr sz="24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1pPr>
            <a:lvl2pPr marL="742950" indent="-285750" algn="ctr" defTabSz="457200">
              <a:spcBef>
                <a:spcPts val="400"/>
              </a:spcBef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2pPr>
            <a:lvl3pPr marL="1143000" indent="-228600" algn="ctr" defTabSz="457200">
              <a:spcBef>
                <a:spcPts val="400"/>
              </a:spcBef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3pPr>
            <a:lvl4pPr marL="1600200" indent="-228600" algn="ctr" defTabSz="457200">
              <a:spcBef>
                <a:spcPts val="400"/>
              </a:spcBef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4pPr>
            <a:lvl5pPr marL="2057400" indent="-228600" algn="ctr" defTabSz="457200">
              <a:spcBef>
                <a:spcPts val="400"/>
              </a:spcBef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5pPr>
            <a:lvl6pPr marL="2514600" indent="-228600" algn="ctr" defTabSz="457200" eaLnBrk="0" fontAlgn="base" hangingPunct="0">
              <a:spcBef>
                <a:spcPts val="400"/>
              </a:spcBef>
              <a:spcAft>
                <a:spcPct val="0"/>
              </a:spcAft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6pPr>
            <a:lvl7pPr marL="2971800" indent="-228600" algn="ctr" defTabSz="457200" eaLnBrk="0" fontAlgn="base" hangingPunct="0">
              <a:spcBef>
                <a:spcPts val="400"/>
              </a:spcBef>
              <a:spcAft>
                <a:spcPct val="0"/>
              </a:spcAft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7pPr>
            <a:lvl8pPr marL="3429000" indent="-228600" algn="ctr" defTabSz="457200" eaLnBrk="0" fontAlgn="base" hangingPunct="0">
              <a:spcBef>
                <a:spcPts val="400"/>
              </a:spcBef>
              <a:spcAft>
                <a:spcPct val="0"/>
              </a:spcAft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8pPr>
            <a:lvl9pPr marL="3886200" indent="-228600" algn="ctr" defTabSz="457200" eaLnBrk="0" fontAlgn="base" hangingPunct="0">
              <a:spcBef>
                <a:spcPts val="400"/>
              </a:spcBef>
              <a:spcAft>
                <a:spcPct val="0"/>
              </a:spcAft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9pPr>
          </a:lstStyle>
          <a:p>
            <a:pPr marL="457200" indent="-406400" algn="l">
              <a:buFont typeface="Courier New" charset="0"/>
              <a:buChar char="o"/>
            </a:pP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R1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(Highest Research) </a:t>
            </a:r>
            <a:r>
              <a:rPr lang="mr-IN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–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Mizzou (115 Universities)</a:t>
            </a:r>
          </a:p>
          <a:p>
            <a:pPr marL="457200" indent="-406400" algn="l">
              <a:buFont typeface="Courier New" charset="0"/>
              <a:buChar char="o"/>
            </a:pP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R2 (Higher Research) </a:t>
            </a:r>
            <a:r>
              <a:rPr lang="mr-IN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–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UMKC, S&amp;T and UMSL (107 Universities)</a:t>
            </a:r>
            <a:endParaRPr lang="en-US" sz="3200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406400" algn="l">
              <a:buFont typeface="Courier New" charset="0"/>
              <a:buChar char="o"/>
            </a:pP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Research </a:t>
            </a:r>
            <a:r>
              <a:rPr lang="en-US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&amp; development (R&amp;D) expenditures in science and 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engineering</a:t>
            </a:r>
          </a:p>
          <a:p>
            <a:pPr marL="457200" indent="-406400" algn="l">
              <a:buFont typeface="Courier New" charset="0"/>
              <a:buChar char="o"/>
            </a:pP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R&amp;D </a:t>
            </a:r>
            <a:r>
              <a:rPr lang="en-US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expenditures in non-S&amp;E 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fields</a:t>
            </a:r>
            <a:endParaRPr lang="en-US" sz="32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406400" algn="l">
              <a:buFont typeface="Courier New" charset="0"/>
              <a:buChar char="o"/>
            </a:pP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S&amp;E </a:t>
            </a:r>
            <a:r>
              <a:rPr lang="en-US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research staff (postdoctoral 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appointees </a:t>
            </a:r>
            <a:r>
              <a:rPr lang="en-US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and other non-faculty research staff with 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doctorates)</a:t>
            </a:r>
          </a:p>
          <a:p>
            <a:pPr marL="457200" indent="-406400" algn="l">
              <a:buFont typeface="Courier New" charset="0"/>
              <a:buChar char="o"/>
            </a:pP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Doctoral </a:t>
            </a:r>
            <a:r>
              <a:rPr lang="en-US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conferrals in 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humanities, </a:t>
            </a:r>
            <a:r>
              <a:rPr lang="en-US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 social 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sciences, </a:t>
            </a:r>
            <a:r>
              <a:rPr lang="en-US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STEM and </a:t>
            </a:r>
            <a:r>
              <a:rPr lang="en-US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other fields (e.g., business, education, public policy, social work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66564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ts val="600"/>
              </a:spcBef>
              <a:defRPr sz="24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1pPr>
            <a:lvl2pPr marL="742950" indent="-285750" algn="ctr">
              <a:spcBef>
                <a:spcPts val="400"/>
              </a:spcBef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2pPr>
            <a:lvl3pPr marL="1143000" indent="-228600" algn="ctr">
              <a:spcBef>
                <a:spcPts val="400"/>
              </a:spcBef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3pPr>
            <a:lvl4pPr marL="1600200" indent="-228600" algn="ctr">
              <a:spcBef>
                <a:spcPts val="400"/>
              </a:spcBef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4pPr>
            <a:lvl5pPr marL="2057400" indent="-228600" algn="ctr">
              <a:spcBef>
                <a:spcPts val="400"/>
              </a:spcBef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5pPr>
            <a:lvl6pPr marL="2514600" indent="-228600" algn="ctr" eaLnBrk="0" fontAlgn="base" hangingPunct="0">
              <a:spcBef>
                <a:spcPts val="400"/>
              </a:spcBef>
              <a:spcAft>
                <a:spcPct val="0"/>
              </a:spcAft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6pPr>
            <a:lvl7pPr marL="2971800" indent="-228600" algn="ctr" eaLnBrk="0" fontAlgn="base" hangingPunct="0">
              <a:spcBef>
                <a:spcPts val="400"/>
              </a:spcBef>
              <a:spcAft>
                <a:spcPct val="0"/>
              </a:spcAft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7pPr>
            <a:lvl8pPr marL="3429000" indent="-228600" algn="ctr" eaLnBrk="0" fontAlgn="base" hangingPunct="0">
              <a:spcBef>
                <a:spcPts val="400"/>
              </a:spcBef>
              <a:spcAft>
                <a:spcPct val="0"/>
              </a:spcAft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8pPr>
            <a:lvl9pPr marL="3886200" indent="-228600" algn="ctr" eaLnBrk="0" fontAlgn="base" hangingPunct="0">
              <a:spcBef>
                <a:spcPts val="400"/>
              </a:spcBef>
              <a:spcAft>
                <a:spcPct val="0"/>
              </a:spcAft>
              <a:defRPr sz="1600">
                <a:solidFill>
                  <a:srgbClr val="878787"/>
                </a:solidFill>
                <a:latin typeface="Arial Black" charset="0"/>
                <a:ea typeface="ヒラギノ角ゴ ProN W6" charset="-128"/>
                <a:sym typeface="Arial Black" charset="0"/>
              </a:defRPr>
            </a:lvl9pPr>
          </a:lstStyle>
          <a:p>
            <a:pPr algn="r">
              <a:spcBef>
                <a:spcPct val="0"/>
              </a:spcBef>
            </a:pPr>
            <a:fld id="{1C4AB76B-6FFB-154C-9B93-AD10537A6A37}" type="slidenum">
              <a:rPr lang="en-US" altLang="en-US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Gill Sans" charset="0"/>
              </a:rPr>
              <a:pPr algn="r">
                <a:spcBef>
                  <a:spcPct val="0"/>
                </a:spcBef>
              </a:pPr>
              <a:t>2</a:t>
            </a:fld>
            <a:endParaRPr lang="en-US" altLang="en-US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13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Thank you</a:t>
            </a:r>
            <a:endParaRPr lang="en-US" sz="48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z="2000" smtClean="0">
                <a:latin typeface="Calibri" charset="0"/>
                <a:ea typeface="Calibri" charset="0"/>
                <a:cs typeface="Calibri" charset="0"/>
              </a:rPr>
              <a:t>20</a:t>
            </a:fld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831" y="1690688"/>
            <a:ext cx="6012338" cy="3195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078436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www.umsystem.edu</a:t>
            </a:r>
            <a:endParaRPr lang="en-US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01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11239499" cy="990601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2013 ASU MUP Metrics for Top 200 Institutions </a:t>
            </a:r>
            <a:endParaRPr lang="en-US" sz="40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3300" y="6413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9940"/>
              </p:ext>
            </p:extLst>
          </p:nvPr>
        </p:nvGraphicFramePr>
        <p:xfrm>
          <a:off x="0" y="876294"/>
          <a:ext cx="12192000" cy="5981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4930"/>
                <a:gridCol w="2566882"/>
                <a:gridCol w="2205318"/>
                <a:gridCol w="1846729"/>
                <a:gridCol w="1488141"/>
              </a:tblGrid>
              <a:tr h="54861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MU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/>
                        <a:t>S&amp;T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UMKC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UMSL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7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Total Research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$233M</a:t>
                      </a:r>
                      <a:r>
                        <a:rPr lang="en-US" sz="2800" b="1" baseline="0" dirty="0" smtClean="0"/>
                        <a:t> (55)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$26M</a:t>
                      </a:r>
                      <a:r>
                        <a:rPr lang="en-US" sz="2800" b="1" baseline="0" dirty="0" smtClean="0"/>
                        <a:t> (144)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77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Federal</a:t>
                      </a:r>
                      <a:r>
                        <a:rPr lang="en-US" sz="2800" baseline="0" dirty="0" smtClean="0"/>
                        <a:t> Research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$108M (64)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77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Endowment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$804M</a:t>
                      </a:r>
                      <a:r>
                        <a:rPr lang="en-US" sz="2800" baseline="0" dirty="0" smtClean="0"/>
                        <a:t> (40)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77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Annual Giving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$119M</a:t>
                      </a:r>
                      <a:r>
                        <a:rPr lang="en-US" sz="2800" b="1" baseline="0" dirty="0" smtClean="0"/>
                        <a:t> (33)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$36M</a:t>
                      </a:r>
                      <a:r>
                        <a:rPr lang="en-US" sz="2800" b="1" baseline="0" dirty="0" smtClean="0"/>
                        <a:t> (96)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861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National Academy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 (44)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861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Faculty</a:t>
                      </a:r>
                      <a:r>
                        <a:rPr lang="en-US" sz="2800" baseline="0" dirty="0" smtClean="0"/>
                        <a:t> Awards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 (50)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77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Doctorates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390 (33)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116 (104)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861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SAT Scores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1170 (66)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1260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(21)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861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Nat’l Merit Scholars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30 (34)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 (76)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 (76)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z="20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</a:t>
            </a:fld>
            <a:endParaRPr lang="en-US" sz="20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0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8" y="219922"/>
            <a:ext cx="10515600" cy="739140"/>
          </a:xfrm>
        </p:spPr>
        <p:txBody>
          <a:bodyPr anchor="ctr"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Faculty Counts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z="2000" smtClean="0">
                <a:latin typeface="Calibri" charset="0"/>
                <a:ea typeface="Calibri" charset="0"/>
                <a:cs typeface="Calibri" charset="0"/>
              </a:rPr>
              <a:t>4</a:t>
            </a:fld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682996"/>
              </p:ext>
            </p:extLst>
          </p:nvPr>
        </p:nvGraphicFramePr>
        <p:xfrm>
          <a:off x="520895" y="1104183"/>
          <a:ext cx="11141220" cy="4663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6870"/>
                <a:gridCol w="1856870"/>
                <a:gridCol w="1856870"/>
                <a:gridCol w="1856870"/>
                <a:gridCol w="1856870"/>
                <a:gridCol w="1856870"/>
              </a:tblGrid>
              <a:tr h="932714">
                <a:tc>
                  <a:txBody>
                    <a:bodyPr/>
                    <a:lstStyle/>
                    <a:p>
                      <a:pPr algn="ctr" fontAlgn="b"/>
                      <a:endParaRPr lang="en-US" sz="3600" b="0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2012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2013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2014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2015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2016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2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MU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1080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1066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1051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973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983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932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UMKC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445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443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407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932714">
                <a:tc>
                  <a:txBody>
                    <a:bodyPr/>
                    <a:lstStyle/>
                    <a:p>
                      <a:pPr algn="ctr" fontAlgn="b"/>
                      <a:r>
                        <a:rPr lang="uk-UA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S&amp;T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277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276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296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301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307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32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UMSL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286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286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279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277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258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631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149" y="197060"/>
            <a:ext cx="10515600" cy="739140"/>
          </a:xfrm>
        </p:spPr>
        <p:txBody>
          <a:bodyPr anchor="ctr"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Space Deficit in 2015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z="2000" smtClean="0">
                <a:latin typeface="Calibri" charset="0"/>
                <a:ea typeface="Calibri" charset="0"/>
                <a:cs typeface="Calibri" charset="0"/>
              </a:rPr>
              <a:t>5</a:t>
            </a:fld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84464"/>
              </p:ext>
            </p:extLst>
          </p:nvPr>
        </p:nvGraphicFramePr>
        <p:xfrm>
          <a:off x="444499" y="1102994"/>
          <a:ext cx="11442700" cy="4527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540"/>
                <a:gridCol w="2288540"/>
                <a:gridCol w="2153921"/>
                <a:gridCol w="2540000"/>
                <a:gridCol w="2171699"/>
              </a:tblGrid>
              <a:tr h="1418802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MU</a:t>
                      </a:r>
                      <a:endParaRPr lang="en-US" sz="4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S&amp;T</a:t>
                      </a:r>
                      <a:endParaRPr lang="en-US" sz="4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UMKC</a:t>
                      </a:r>
                      <a:endParaRPr lang="en-US" sz="4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UMSL</a:t>
                      </a:r>
                      <a:endParaRPr lang="en-US" sz="4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880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Academic</a:t>
                      </a:r>
                      <a:r>
                        <a:rPr lang="en-US" sz="3200" b="1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Space Deficit</a:t>
                      </a:r>
                      <a:endParaRPr lang="en-US" sz="32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242K</a:t>
                      </a:r>
                      <a:endParaRPr lang="en-US" sz="4800" b="1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90K*</a:t>
                      </a:r>
                      <a:endParaRPr lang="en-US" sz="4800" b="1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-15K</a:t>
                      </a:r>
                      <a:endParaRPr lang="en-US" sz="4800" b="1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-105K</a:t>
                      </a:r>
                      <a:endParaRPr lang="en-US" sz="4800" b="1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41880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Programs with Largest Deficits</a:t>
                      </a:r>
                      <a:endParaRPr lang="en-US" sz="32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CAS</a:t>
                      </a:r>
                    </a:p>
                    <a:p>
                      <a:pPr algn="ctr"/>
                      <a:r>
                        <a:rPr lang="en-US" sz="32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Medicine</a:t>
                      </a:r>
                      <a:r>
                        <a:rPr lang="en-US" sz="3200" b="1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ENG</a:t>
                      </a:r>
                      <a:endParaRPr lang="en-US" sz="32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ENG</a:t>
                      </a:r>
                      <a:endParaRPr lang="en-US" sz="32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CAS</a:t>
                      </a:r>
                    </a:p>
                    <a:p>
                      <a:pPr algn="ctr"/>
                      <a:r>
                        <a:rPr lang="en-US" sz="32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Conservatory ENG</a:t>
                      </a:r>
                      <a:endParaRPr lang="en-US" sz="32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Nursing</a:t>
                      </a:r>
                    </a:p>
                    <a:p>
                      <a:pPr algn="ctr"/>
                      <a:r>
                        <a:rPr lang="en-US" sz="32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Library</a:t>
                      </a:r>
                      <a:endParaRPr lang="en-US" sz="32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03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z="2000" smtClean="0">
                <a:latin typeface="Calibri" charset="0"/>
                <a:ea typeface="Calibri" charset="0"/>
                <a:cs typeface="Calibri" charset="0"/>
              </a:rPr>
              <a:t>6</a:t>
            </a:fld>
            <a:endParaRPr lang="en-US" sz="200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983" y="225083"/>
            <a:ext cx="5839976" cy="552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0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262894"/>
              </p:ext>
            </p:extLst>
          </p:nvPr>
        </p:nvGraphicFramePr>
        <p:xfrm>
          <a:off x="-5" y="0"/>
          <a:ext cx="12192005" cy="6857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5805"/>
                <a:gridCol w="1778000"/>
                <a:gridCol w="1663700"/>
                <a:gridCol w="1168400"/>
                <a:gridCol w="1320800"/>
                <a:gridCol w="1435100"/>
                <a:gridCol w="1600200"/>
              </a:tblGrid>
              <a:tr h="14564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School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Overall rank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Acceptance rate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Student/faculty ratio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SAT Math average score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SAT Verbal average score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% of faculty who are full-time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Weight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1.25%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1.0%</a:t>
                      </a:r>
                      <a:endParaRPr lang="mr-IN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r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8.13%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1.0%</a:t>
                      </a:r>
                      <a:endParaRPr lang="mr-IN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91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U. of Michigan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26.2</a:t>
                      </a:r>
                      <a:endParaRPr lang="hr-H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707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673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93.3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U. of Illinois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65.6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99.9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U. of Wisconsin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49.2</a:t>
                      </a:r>
                      <a:endParaRPr lang="hr-H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688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602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94.2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CSOM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82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38</a:t>
                      </a:r>
                      <a:endParaRPr lang="hr-HR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16</a:t>
                      </a:r>
                      <a:endParaRPr lang="is-I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690</a:t>
                      </a:r>
                      <a:endParaRPr lang="is-I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638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</a:t>
                      </a:r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491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NCSU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50.1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95.1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U. of Tennessee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76.3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583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576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95.7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MU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78.1</a:t>
                      </a:r>
                      <a:endParaRPr lang="hr-H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582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573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97.3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Missouri S&amp;T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164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88.1</a:t>
                      </a:r>
                      <a:endParaRPr lang="hr-H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586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90.2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UMKC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62.7</a:t>
                      </a:r>
                      <a:endParaRPr lang="hr-H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609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83.3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UMSL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75.9</a:t>
                      </a:r>
                      <a:endParaRPr lang="nb-NO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449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4648" y="6356350"/>
            <a:ext cx="703729" cy="365125"/>
          </a:xfrm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7</a:t>
            </a:r>
            <a:endParaRPr lang="en-US" sz="2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4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50070" y="6356350"/>
            <a:ext cx="703729" cy="365125"/>
          </a:xfrm>
        </p:spPr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580122"/>
              </p:ext>
            </p:extLst>
          </p:nvPr>
        </p:nvGraphicFramePr>
        <p:xfrm>
          <a:off x="0" y="0"/>
          <a:ext cx="12192000" cy="6857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7600"/>
                <a:gridCol w="1028700"/>
                <a:gridCol w="1536700"/>
                <a:gridCol w="1701800"/>
                <a:gridCol w="1562100"/>
                <a:gridCol w="1498600"/>
                <a:gridCol w="952500"/>
                <a:gridCol w="1524000"/>
              </a:tblGrid>
              <a:tr h="16108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School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Overall rank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% of classes with 50 or more students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% of classes with fewer than 20 students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% of freshmen in top 10 </a:t>
                      </a:r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% of HS class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Average freshman retention rate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6-year Grad rate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Graduation rate Perf rank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Weight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4.0%</a:t>
                      </a:r>
                      <a:endParaRPr lang="mr-IN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4.0%</a:t>
                      </a:r>
                      <a:endParaRPr lang="mr-IN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3.13%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4.5%</a:t>
                      </a:r>
                      <a:endParaRPr lang="mr-IN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18.0</a:t>
                      </a:r>
                      <a:r>
                        <a:rPr lang="mr-IN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7.5%</a:t>
                      </a:r>
                      <a:endParaRPr lang="mr-IN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75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U. of Michigan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16.5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57.2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159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5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U. of Illinois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19.7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40.9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93.5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5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U. of Wisconsin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21.1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45.1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95.3</a:t>
                      </a:r>
                      <a:endParaRPr lang="nb-NO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5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CSOM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82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25.5</a:t>
                      </a:r>
                      <a:endParaRPr lang="nb-NO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20.8</a:t>
                      </a:r>
                      <a:endParaRPr lang="nb-NO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56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77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166</a:t>
                      </a:r>
                      <a:endParaRPr lang="is-I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475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NCSU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17.1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35.2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5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U. of Tennessee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14.1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27.8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85.8</a:t>
                      </a:r>
                      <a:endParaRPr lang="nb-NO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184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47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MU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17.3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40.1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85.3</a:t>
                      </a:r>
                      <a:endParaRPr lang="nb-NO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5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Missouri S&amp;T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164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26.7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26.7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84.3</a:t>
                      </a:r>
                      <a:endParaRPr lang="hr-H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255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5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UMKC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54.9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72.3</a:t>
                      </a:r>
                      <a:endParaRPr lang="hr-H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276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5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UMSL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51.4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76.8</a:t>
                      </a:r>
                      <a:endParaRPr lang="hr-H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292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74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50070" y="6356350"/>
            <a:ext cx="703729" cy="365125"/>
          </a:xfrm>
        </p:spPr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785563"/>
              </p:ext>
            </p:extLst>
          </p:nvPr>
        </p:nvGraphicFramePr>
        <p:xfrm>
          <a:off x="0" y="0"/>
          <a:ext cx="12192000" cy="6881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2500"/>
                <a:gridCol w="1028700"/>
                <a:gridCol w="1638300"/>
                <a:gridCol w="1841500"/>
                <a:gridCol w="1397000"/>
                <a:gridCol w="1282700"/>
                <a:gridCol w="1308100"/>
                <a:gridCol w="1473200"/>
              </a:tblGrid>
              <a:tr h="18115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School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Overall rank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% of full-time faculty with </a:t>
                      </a:r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terminal </a:t>
                      </a: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degree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Faculty compensation rank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Average alumni giving rate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Financial resources rank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HS counselor score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Peer assessment score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Weight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3.0%</a:t>
                      </a:r>
                      <a:endParaRPr lang="mr-IN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7.0%</a:t>
                      </a:r>
                      <a:endParaRPr lang="mr-IN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5.0%</a:t>
                      </a:r>
                      <a:endParaRPr lang="mr-IN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10.0%</a:t>
                      </a:r>
                      <a:endParaRPr lang="mr-IN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7.5%</a:t>
                      </a:r>
                      <a:endParaRPr lang="mr-IN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15.0%</a:t>
                      </a:r>
                      <a:endParaRPr lang="mr-IN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58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U. of Michigan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90.6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18.6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8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U. of Illinois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93.5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8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U. of Wisconsin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91.5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13.1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8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CSOM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82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84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14.4</a:t>
                      </a:r>
                      <a:endParaRPr lang="hr-HR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103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4.3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3.3</a:t>
                      </a:r>
                      <a:endParaRPr lang="hr-HR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458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NCSU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92.4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12.3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8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U. of Tennessee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87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MU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15.1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176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58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Missouri S&amp;T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164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91.3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14.8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58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UMKC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76.2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171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58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UMSL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74.5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1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8">
      <a:dk1>
        <a:sysClr val="windowText" lastClr="000000"/>
      </a:dk1>
      <a:lt1>
        <a:sysClr val="window" lastClr="FFFFFF"/>
      </a:lt1>
      <a:dk2>
        <a:srgbClr val="2D3D54"/>
      </a:dk2>
      <a:lt2>
        <a:srgbClr val="F1B82D"/>
      </a:lt2>
      <a:accent1>
        <a:srgbClr val="64697C"/>
      </a:accent1>
      <a:accent2>
        <a:srgbClr val="F6CD79"/>
      </a:accent2>
      <a:accent3>
        <a:srgbClr val="B3B2C0"/>
      </a:accent3>
      <a:accent4>
        <a:srgbClr val="F9E2B6"/>
      </a:accent4>
      <a:accent5>
        <a:srgbClr val="DADBE0"/>
      </a:accent5>
      <a:accent6>
        <a:srgbClr val="FDF4E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3119</TotalTime>
  <Words>1046</Words>
  <Application>Microsoft Office PowerPoint</Application>
  <PresentationFormat>Widescreen</PresentationFormat>
  <Paragraphs>538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MS PGothic</vt:lpstr>
      <vt:lpstr>Arial</vt:lpstr>
      <vt:lpstr>Arial Black</vt:lpstr>
      <vt:lpstr>Calibri</vt:lpstr>
      <vt:lpstr>Courier New</vt:lpstr>
      <vt:lpstr>Gill Sans</vt:lpstr>
      <vt:lpstr>Polaris</vt:lpstr>
      <vt:lpstr>Wingdings</vt:lpstr>
      <vt:lpstr>ヒラギノ角ゴ ProN W3</vt:lpstr>
      <vt:lpstr>ヒラギノ角ゴ ProN W6</vt:lpstr>
      <vt:lpstr>Office Theme</vt:lpstr>
      <vt:lpstr>PowerPoint Presentation</vt:lpstr>
      <vt:lpstr>PowerPoint Presentation</vt:lpstr>
      <vt:lpstr>2013 ASU MUP Metrics for Top 200 Institutions </vt:lpstr>
      <vt:lpstr>Faculty Counts</vt:lpstr>
      <vt:lpstr>Space Deficit in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S&amp;T UG Students Total:5,411 Unduplicated Headcount FY2016 All Terms  </vt:lpstr>
      <vt:lpstr>S&amp;T UG Pell Students Total:1,536 Unduplicated Headcount FY2016 All Terms  </vt:lpstr>
      <vt:lpstr>PowerPoint Presentation</vt:lpstr>
      <vt:lpstr>PowerPoint Presentation</vt:lpstr>
      <vt:lpstr>Strategic Investments – S&amp;T</vt:lpstr>
      <vt:lpstr>Faculty Hiring</vt:lpstr>
      <vt:lpstr>PowerPoint Presentation</vt:lpstr>
      <vt:lpstr>Hiring a New Chancellor</vt:lpstr>
      <vt:lpstr>Thank you</vt:lpstr>
    </vt:vector>
  </TitlesOfParts>
  <Company>University of Missouri-Columbia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Missouri System</dc:title>
  <dc:creator>Tracey Westfield</dc:creator>
  <cp:lastModifiedBy>Smith, Elizabeth L.</cp:lastModifiedBy>
  <cp:revision>285</cp:revision>
  <cp:lastPrinted>2017-04-28T03:09:46Z</cp:lastPrinted>
  <dcterms:created xsi:type="dcterms:W3CDTF">2017-03-12T19:27:26Z</dcterms:created>
  <dcterms:modified xsi:type="dcterms:W3CDTF">2017-06-15T13:26:02Z</dcterms:modified>
</cp:coreProperties>
</file>